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A6FF96-ED21-4D83-92C8-8078A71AEFA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8C1458-7ACF-4E8D-A860-7079AA2FD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OCEAN </a:t>
            </a:r>
            <a: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HABITATS</a:t>
            </a:r>
            <a:b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and resources</a:t>
            </a:r>
            <a:endParaRPr lang="en-US" sz="7200" dirty="0">
              <a:solidFill>
                <a:schemeClr val="accent4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oper Black" pitchFamily="18" charset="0"/>
              </a:rPr>
              <a:t>CHAPTER 14</a:t>
            </a:r>
          </a:p>
          <a:p>
            <a:r>
              <a:rPr lang="en-US" sz="3600" smtClean="0">
                <a:latin typeface="Cooper Black" pitchFamily="18" charset="0"/>
              </a:rPr>
              <a:t>SECTION </a:t>
            </a:r>
            <a:r>
              <a:rPr lang="en-US" sz="3600" smtClean="0">
                <a:latin typeface="Cooper Black" pitchFamily="18" charset="0"/>
              </a:rPr>
              <a:t>2 &amp; 3</a:t>
            </a:r>
            <a:endParaRPr lang="en-US" sz="36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NERITIC ZONE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rmAutofit fontScale="92500"/>
          </a:bodyPr>
          <a:lstStyle/>
          <a:p>
            <a:r>
              <a:rPr lang="en-US" sz="3600" b="1" dirty="0" smtClean="0"/>
              <a:t>Coral reefs are found in this zone in warm, tropical waters.  </a:t>
            </a:r>
          </a:p>
          <a:p>
            <a:r>
              <a:rPr lang="en-US" sz="3600" b="1" dirty="0" smtClean="0"/>
              <a:t>Nutrients wash in this zone from land and sunlight reaches throughout this zone because it is shallow. </a:t>
            </a:r>
          </a:p>
          <a:p>
            <a:r>
              <a:rPr lang="en-US" sz="3600" b="1" dirty="0" smtClean="0"/>
              <a:t>The sunlight &amp; nutrients encourage algae and other plant-like organisms to grow which serves as the base of the food chain.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How coral reefs form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539496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ATOLL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– a ring shaped </a:t>
            </a:r>
          </a:p>
          <a:p>
            <a:pPr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reef surrounding </a:t>
            </a:r>
          </a:p>
          <a:p>
            <a:pPr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a shallow lagoon.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atoll form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914400"/>
            <a:ext cx="3124200" cy="5755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atoll form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276600"/>
            <a:ext cx="4038600" cy="3386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atoll in Belize</a:t>
            </a:r>
            <a:endParaRPr lang="en-US" dirty="0"/>
          </a:p>
        </p:txBody>
      </p:sp>
      <p:pic>
        <p:nvPicPr>
          <p:cNvPr id="4" name="Content Placeholder 3" descr="atoll bel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351112"/>
            <a:ext cx="6477000" cy="5029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Molokini</a:t>
            </a:r>
            <a:r>
              <a:rPr lang="en-US" sz="5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in Hawaii</a:t>
            </a:r>
            <a:endParaRPr lang="en-US" sz="5400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molokini atoll H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7543800" cy="502272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Kelp Forests also grow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 in </a:t>
            </a:r>
            <a:r>
              <a:rPr lang="en-US" sz="4400" dirty="0" err="1" smtClean="0">
                <a:solidFill>
                  <a:srgbClr val="C00000"/>
                </a:solidFill>
              </a:rPr>
              <a:t>Neritic</a:t>
            </a:r>
            <a:r>
              <a:rPr lang="en-US" sz="4400" dirty="0" smtClean="0">
                <a:solidFill>
                  <a:srgbClr val="C00000"/>
                </a:solidFill>
              </a:rPr>
              <a:t> Zone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</p:spPr>
        <p:txBody>
          <a:bodyPr/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Kelp forests grow in </a:t>
            </a:r>
            <a:r>
              <a:rPr lang="en-US" sz="3200" b="1" u="sng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cold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temperature waters on rocky ocean floors.</a:t>
            </a:r>
          </a:p>
          <a:p>
            <a:endParaRPr lang="en-US" dirty="0"/>
          </a:p>
        </p:txBody>
      </p:sp>
      <p:pic>
        <p:nvPicPr>
          <p:cNvPr id="4" name="Picture 3" descr="kelp fore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743200"/>
            <a:ext cx="3429000" cy="3865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diver in kel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590800"/>
            <a:ext cx="4493443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Open Ocean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3 zones in the open ocean</a:t>
            </a:r>
          </a:p>
          <a:p>
            <a:pPr marL="651510" indent="-514350">
              <a:buAutoNum type="arabicParenR"/>
            </a:pPr>
            <a:r>
              <a:rPr lang="en-US" sz="3600" b="1" u="sng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Surface zone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– sunlight reaches throughout this zone; lots of phytoplankton and algae</a:t>
            </a:r>
          </a:p>
          <a:p>
            <a:pPr marL="651510" indent="-514350">
              <a:buAutoNum type="arabicParenR"/>
            </a:pPr>
            <a:r>
              <a:rPr lang="en-US" sz="3600" b="1" u="sng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Transition zone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– water here is darker and colder</a:t>
            </a:r>
          </a:p>
          <a:p>
            <a:pPr marL="651510" indent="-514350">
              <a:buAutoNum type="arabicParenR"/>
            </a:pPr>
            <a:r>
              <a:rPr lang="en-US" sz="3600" b="1" u="sng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Deep zone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– darker and even colder! Many organisms make their own light called </a:t>
            </a:r>
            <a:r>
              <a:rPr lang="en-US" sz="3600" b="1" u="sng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BIOLUMINESCENCE</a:t>
            </a:r>
            <a:endParaRPr lang="en-US" sz="3600" b="1" u="sng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ioluminescenc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377952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kr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114801"/>
            <a:ext cx="3200400" cy="2625810"/>
          </a:xfrm>
          <a:prstGeom prst="rect">
            <a:avLst/>
          </a:prstGeom>
        </p:spPr>
      </p:pic>
      <p:pic>
        <p:nvPicPr>
          <p:cNvPr id="6" name="Picture 5" descr="krill cat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3276600"/>
            <a:ext cx="4476161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plankton 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533400"/>
            <a:ext cx="3657600" cy="273549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Largest Animal in World!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blue whale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391593"/>
            <a:ext cx="6477000" cy="518676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 whale &amp; bo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570286" cy="4643854"/>
          </a:xfrm>
        </p:spPr>
      </p:pic>
      <p:pic>
        <p:nvPicPr>
          <p:cNvPr id="5" name="Picture 4" descr="blue wha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038600"/>
            <a:ext cx="4038600" cy="27468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Horizontal Scroll 5"/>
          <p:cNvSpPr/>
          <p:nvPr/>
        </p:nvSpPr>
        <p:spPr>
          <a:xfrm>
            <a:off x="5181600" y="4876800"/>
            <a:ext cx="3657600" cy="1752600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haroni" pitchFamily="2" charset="-79"/>
                <a:cs typeface="Aharoni" pitchFamily="2" charset="-79"/>
              </a:rPr>
              <a:t>Blue Whale</a:t>
            </a:r>
            <a:endParaRPr lang="en-US" sz="4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Resources from the Ocean</a:t>
            </a:r>
            <a:br>
              <a:rPr lang="en-US" dirty="0" smtClean="0"/>
            </a:br>
            <a:r>
              <a:rPr lang="en-US" dirty="0" smtClean="0"/>
              <a:t>(Section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depend on the ocean for both </a:t>
            </a:r>
          </a:p>
          <a:p>
            <a:pPr marL="651510" indent="-514350">
              <a:buAutoNum type="alphaLcParenR"/>
            </a:pPr>
            <a:r>
              <a:rPr lang="en-US" dirty="0" smtClean="0"/>
              <a:t>LIVING and b) NONLIVING resources.</a:t>
            </a:r>
          </a:p>
          <a:p>
            <a:pPr marL="651510" indent="-514350">
              <a:buAutoNum type="alphaLcParenR"/>
            </a:pPr>
            <a:endParaRPr lang="en-US" dirty="0" smtClean="0"/>
          </a:p>
          <a:p>
            <a:pPr marL="651510" indent="-514350">
              <a:buNone/>
            </a:pPr>
            <a:r>
              <a:rPr lang="en-US" b="1" u="sng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LIVING RESOURCES</a:t>
            </a:r>
            <a:r>
              <a:rPr lang="en-US" dirty="0" smtClean="0"/>
              <a:t>:</a:t>
            </a:r>
          </a:p>
          <a:p>
            <a:pPr marL="651510" indent="-514350">
              <a:buNone/>
            </a:pPr>
            <a:r>
              <a:rPr lang="en-US" dirty="0" smtClean="0"/>
              <a:t>Include fish – tuna, anchovies, mackerel, herring</a:t>
            </a:r>
          </a:p>
          <a:p>
            <a:pPr marL="651510" indent="-514350">
              <a:buNone/>
            </a:pPr>
            <a:r>
              <a:rPr lang="en-US" dirty="0" smtClean="0"/>
              <a:t>Also include shrimp, lobster, crab, squid, etc</a:t>
            </a:r>
          </a:p>
          <a:p>
            <a:pPr marL="651510" indent="-514350">
              <a:buNone/>
            </a:pPr>
            <a:r>
              <a:rPr lang="en-US" dirty="0" smtClean="0"/>
              <a:t>Most fish are caught in coastal waters in areas of upwelling.  Sometimes fish can be overfished – catching more than can replaced by reproduction.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LIFE IN THE OCEAN</a:t>
            </a:r>
            <a:endParaRPr lang="en-US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Autofit/>
          </a:bodyPr>
          <a:lstStyle/>
          <a:p>
            <a:r>
              <a:rPr lang="en-US" dirty="0" smtClean="0"/>
              <a:t>Scientists classify marine life based on  where they live and how they move.</a:t>
            </a:r>
          </a:p>
          <a:p>
            <a:r>
              <a:rPr lang="en-US" dirty="0" smtClean="0"/>
              <a:t>They are divided into 3 categories:</a:t>
            </a:r>
          </a:p>
          <a:p>
            <a:pPr marL="651510" indent="-514350">
              <a:buAutoNum type="arabicParenR"/>
            </a:pPr>
            <a:r>
              <a:rPr lang="en-US" b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PLANKTON</a:t>
            </a:r>
            <a:r>
              <a:rPr lang="en-US" dirty="0" smtClean="0"/>
              <a:t>:  tiny algae and animals that float in the water; carried by water currents.</a:t>
            </a:r>
          </a:p>
          <a:p>
            <a:pPr marL="651510" indent="-514350">
              <a:buAutoNum type="arabicParenR"/>
            </a:pPr>
            <a:r>
              <a:rPr lang="en-US" b="1" u="sng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NEKTON</a:t>
            </a:r>
            <a:r>
              <a:rPr lang="en-US" dirty="0" smtClean="0"/>
              <a:t>:  free-swimming animals</a:t>
            </a:r>
          </a:p>
          <a:p>
            <a:pPr marL="651510" indent="-514350">
              <a:buNone/>
            </a:pPr>
            <a:r>
              <a:rPr lang="en-US" dirty="0" smtClean="0"/>
              <a:t>Ex:  squid, sharks, fish, turtles, sea otters, etc</a:t>
            </a:r>
          </a:p>
          <a:p>
            <a:pPr marL="651510" indent="-514350">
              <a:buAutoNum type="arabicParenR" startAt="3"/>
            </a:pPr>
            <a:r>
              <a:rPr lang="en-US" u="sng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BENTHOS</a:t>
            </a:r>
            <a:r>
              <a:rPr lang="en-US" dirty="0" smtClean="0"/>
              <a:t>:   organisms that live at the ocean floor</a:t>
            </a:r>
          </a:p>
          <a:p>
            <a:pPr marL="651510" indent="-514350">
              <a:buNone/>
            </a:pPr>
            <a:r>
              <a:rPr lang="en-US" dirty="0" smtClean="0"/>
              <a:t>Ex:  crabs, starfish, urchins, lobsters, flounder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7091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Other living resources are used for products instead of food.</a:t>
            </a:r>
          </a:p>
          <a:p>
            <a:r>
              <a:rPr lang="en-US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Algae is used in many household products such as shampoo and cosmetics.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nditi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124200"/>
            <a:ext cx="2819400" cy="2961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osmeti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3124200"/>
            <a:ext cx="4648200" cy="2866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AQUACULTURE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709160"/>
          </a:xfrm>
        </p:spPr>
        <p:txBody>
          <a:bodyPr/>
          <a:lstStyle/>
          <a:p>
            <a:r>
              <a:rPr lang="en-US" dirty="0" smtClean="0"/>
              <a:t>The farming of freshwater or saltwater organisms.</a:t>
            </a:r>
          </a:p>
          <a:p>
            <a:r>
              <a:rPr lang="en-US" dirty="0" smtClean="0"/>
              <a:t>Environment is created for organisms to thrive; nutrient levels, temp, light and other factors are controlled.</a:t>
            </a:r>
          </a:p>
          <a:p>
            <a:r>
              <a:rPr lang="en-US" dirty="0" smtClean="0"/>
              <a:t>Salmon is being raised in Nebraska!</a:t>
            </a:r>
            <a:endParaRPr lang="en-US" dirty="0"/>
          </a:p>
        </p:txBody>
      </p:sp>
      <p:pic>
        <p:nvPicPr>
          <p:cNvPr id="4" name="Picture 3" descr="fish far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809999"/>
            <a:ext cx="4038600" cy="2702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fish far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10000"/>
            <a:ext cx="4236803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10200" y="2438400"/>
            <a:ext cx="2819400" cy="4038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NONLIVING RESOURCES</a:t>
            </a:r>
            <a:endParaRPr lang="en-US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Includes water, fuel/oil, and minerals.</a:t>
            </a:r>
            <a:endParaRPr lang="en-US" sz="3600" dirty="0"/>
          </a:p>
        </p:txBody>
      </p:sp>
      <p:pic>
        <p:nvPicPr>
          <p:cNvPr id="4" name="Picture 3" descr="oil 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971800"/>
            <a:ext cx="4367134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86400" y="2362200"/>
            <a:ext cx="3429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minerals mined include:</a:t>
            </a:r>
          </a:p>
          <a:p>
            <a:r>
              <a:rPr lang="en-US" sz="2800" dirty="0" smtClean="0"/>
              <a:t>Magnesium</a:t>
            </a:r>
          </a:p>
          <a:p>
            <a:r>
              <a:rPr lang="en-US" sz="2800" dirty="0" smtClean="0"/>
              <a:t>Gravel</a:t>
            </a:r>
          </a:p>
          <a:p>
            <a:r>
              <a:rPr lang="en-US" sz="2800" dirty="0" smtClean="0"/>
              <a:t>Sand</a:t>
            </a:r>
          </a:p>
          <a:p>
            <a:r>
              <a:rPr lang="en-US" sz="2800" dirty="0" smtClean="0"/>
              <a:t>Diamonds</a:t>
            </a:r>
          </a:p>
          <a:p>
            <a:r>
              <a:rPr lang="en-US" sz="2800" dirty="0" smtClean="0"/>
              <a:t>Gold</a:t>
            </a:r>
          </a:p>
          <a:p>
            <a:r>
              <a:rPr lang="en-US" sz="2800" dirty="0" smtClean="0"/>
              <a:t>Manganese</a:t>
            </a:r>
          </a:p>
          <a:p>
            <a:r>
              <a:rPr lang="en-US" sz="2800" dirty="0" smtClean="0"/>
              <a:t>Iodine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4">
                    <a:lumMod val="75000"/>
                  </a:schemeClr>
                </a:solidFill>
              </a:rPr>
              <a:t>PLANKTON</a:t>
            </a:r>
            <a:endParaRPr lang="en-US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plankton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409061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plankto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447800"/>
            <a:ext cx="3696866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plankt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2133599"/>
            <a:ext cx="1905000" cy="4495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Baveuse" pitchFamily="2" charset="0"/>
              </a:rPr>
              <a:t>NEKTON</a:t>
            </a:r>
            <a:endParaRPr lang="en-US" sz="6600" dirty="0">
              <a:solidFill>
                <a:srgbClr val="FFFF00"/>
              </a:solidFill>
              <a:latin typeface="Baveuse" pitchFamily="2" charset="0"/>
            </a:endParaRPr>
          </a:p>
        </p:txBody>
      </p:sp>
      <p:pic>
        <p:nvPicPr>
          <p:cNvPr id="4" name="Content Placeholder 3" descr="jellies nekt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1447800"/>
            <a:ext cx="3063737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nekton tur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600200"/>
            <a:ext cx="46482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chool of fis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810000"/>
            <a:ext cx="3662313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shar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886200"/>
            <a:ext cx="4038600" cy="2687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92D050"/>
                </a:solidFill>
                <a:latin typeface="Cooper Black" pitchFamily="18" charset="0"/>
              </a:rPr>
              <a:t>BENTHOS</a:t>
            </a:r>
            <a:endParaRPr lang="en-US" sz="7200" dirty="0">
              <a:solidFill>
                <a:srgbClr val="92D05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brain cor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3200400" cy="23972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rab benth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447800"/>
            <a:ext cx="3457575" cy="2300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sea star benth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890496"/>
            <a:ext cx="2819400" cy="256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6" descr="flound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962400"/>
            <a:ext cx="4343400" cy="2561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Ocean Food Webs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1876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Phytoplankton and algae are the major </a:t>
            </a:r>
            <a:r>
              <a:rPr lang="en-US" sz="3600" b="1" u="sng" dirty="0" smtClean="0">
                <a:solidFill>
                  <a:srgbClr val="92D050"/>
                </a:solidFill>
              </a:rPr>
              <a:t>PRODUCERS</a:t>
            </a:r>
            <a:r>
              <a:rPr lang="en-US" sz="3600" dirty="0" smtClean="0"/>
              <a:t> of the food web. They use sunlight to make their own food.</a:t>
            </a:r>
          </a:p>
          <a:p>
            <a:r>
              <a:rPr lang="en-US" sz="3600" dirty="0" smtClean="0"/>
              <a:t>Fish, crab, sea </a:t>
            </a:r>
            <a:r>
              <a:rPr lang="en-US" sz="3600" dirty="0" err="1" smtClean="0"/>
              <a:t>anenomes</a:t>
            </a:r>
            <a:r>
              <a:rPr lang="en-US" sz="3600" dirty="0" smtClean="0"/>
              <a:t>, corals, etc are the </a:t>
            </a:r>
            <a:r>
              <a:rPr lang="en-US" sz="3600" b="1" u="sng" dirty="0" smtClean="0">
                <a:solidFill>
                  <a:srgbClr val="FF0000"/>
                </a:solidFill>
              </a:rPr>
              <a:t>CONSUMERS</a:t>
            </a:r>
            <a:r>
              <a:rPr lang="en-US" sz="3600" dirty="0" smtClean="0"/>
              <a:t>.  They eat the producers and other consumers.</a:t>
            </a:r>
          </a:p>
          <a:p>
            <a:r>
              <a:rPr lang="en-US" sz="3600" dirty="0" smtClean="0"/>
              <a:t>Some benthos </a:t>
            </a:r>
            <a:r>
              <a:rPr lang="en-US" sz="3600" smtClean="0"/>
              <a:t>organisms eat </a:t>
            </a:r>
            <a:r>
              <a:rPr lang="en-US" sz="3600" dirty="0" smtClean="0"/>
              <a:t>decaying or dead organisms; they are called </a:t>
            </a:r>
            <a:r>
              <a:rPr lang="en-US" sz="3600" b="1" u="sng" dirty="0" smtClean="0">
                <a:solidFill>
                  <a:srgbClr val="00B0F0"/>
                </a:solidFill>
              </a:rPr>
              <a:t>DECOMPOSERS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Food Chain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food cha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76400"/>
            <a:ext cx="7823200" cy="5029200"/>
          </a:xfrm>
        </p:spPr>
      </p:pic>
      <p:sp>
        <p:nvSpPr>
          <p:cNvPr id="5" name="Notched Right Arrow 4"/>
          <p:cNvSpPr/>
          <p:nvPr/>
        </p:nvSpPr>
        <p:spPr>
          <a:xfrm rot="3271132">
            <a:off x="-155743" y="786948"/>
            <a:ext cx="3135193" cy="160717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oper Black" pitchFamily="18" charset="0"/>
              </a:rPr>
              <a:t>Plankton</a:t>
            </a:r>
            <a:endParaRPr lang="en-US" sz="28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food we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52400"/>
            <a:ext cx="6858000" cy="6553200"/>
          </a:xfrm>
        </p:spPr>
      </p:pic>
      <p:sp>
        <p:nvSpPr>
          <p:cNvPr id="5" name="Vertical Scroll 4"/>
          <p:cNvSpPr/>
          <p:nvPr/>
        </p:nvSpPr>
        <p:spPr>
          <a:xfrm>
            <a:off x="152400" y="1905000"/>
            <a:ext cx="1828800" cy="2895600"/>
          </a:xfrm>
          <a:prstGeom prst="vertic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Food </a:t>
            </a:r>
          </a:p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Web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INTERTIDAL ZONE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Organisms in this zone must be able to withstand changes in temperature, salinity, and exposure to air.</a:t>
            </a:r>
          </a:p>
          <a:p>
            <a:r>
              <a:rPr lang="en-US" dirty="0" smtClean="0"/>
              <a:t>Various intertidal zones include:</a:t>
            </a:r>
          </a:p>
          <a:p>
            <a:pPr marL="651510" indent="-514350">
              <a:buAutoNum type="arabicParenR"/>
            </a:pPr>
            <a:r>
              <a:rPr lang="en-US" dirty="0" smtClean="0"/>
              <a:t>Estuaries</a:t>
            </a:r>
          </a:p>
          <a:p>
            <a:pPr marL="651510" indent="-514350">
              <a:buAutoNum type="arabicParenR"/>
            </a:pPr>
            <a:r>
              <a:rPr lang="en-US" dirty="0" smtClean="0"/>
              <a:t>Mangrove forests</a:t>
            </a:r>
          </a:p>
          <a:p>
            <a:pPr marL="651510" indent="-514350">
              <a:buAutoNum type="arabicParenR"/>
            </a:pPr>
            <a:r>
              <a:rPr lang="en-US" dirty="0" smtClean="0"/>
              <a:t>Salt marshes</a:t>
            </a:r>
          </a:p>
          <a:p>
            <a:pPr marL="651510" indent="-514350">
              <a:buAutoNum type="arabicParenR"/>
            </a:pPr>
            <a:r>
              <a:rPr lang="en-US" dirty="0" smtClean="0"/>
              <a:t>Sandy shores/rocky shores</a:t>
            </a:r>
          </a:p>
          <a:p>
            <a:pPr marL="651510" indent="-514350">
              <a:buAutoNum type="arabicParenR"/>
            </a:pPr>
            <a:r>
              <a:rPr lang="en-US" smtClean="0"/>
              <a:t>Tidal pools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</TotalTime>
  <Words>491</Words>
  <Application>Microsoft Office PowerPoint</Application>
  <PresentationFormat>On-screen Show (4:3)</PresentationFormat>
  <Paragraphs>73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Apex</vt:lpstr>
      <vt:lpstr>OCEAN HABITATS and resources</vt:lpstr>
      <vt:lpstr>LIFE IN THE OCEAN</vt:lpstr>
      <vt:lpstr>PLANKTON</vt:lpstr>
      <vt:lpstr>NEKTON</vt:lpstr>
      <vt:lpstr>BENTHOS</vt:lpstr>
      <vt:lpstr>Ocean Food Webs</vt:lpstr>
      <vt:lpstr>Food Chain</vt:lpstr>
      <vt:lpstr>Slide 8</vt:lpstr>
      <vt:lpstr>INTERTIDAL ZONE</vt:lpstr>
      <vt:lpstr>NERITIC ZONE</vt:lpstr>
      <vt:lpstr>How coral reefs form</vt:lpstr>
      <vt:lpstr>An atoll in Belize</vt:lpstr>
      <vt:lpstr>Molokini in Hawaii</vt:lpstr>
      <vt:lpstr>Kelp Forests also grow  in Neritic Zone</vt:lpstr>
      <vt:lpstr>Open Ocean Zone</vt:lpstr>
      <vt:lpstr>Slide 16</vt:lpstr>
      <vt:lpstr>Largest Animal in World!</vt:lpstr>
      <vt:lpstr>Slide 18</vt:lpstr>
      <vt:lpstr>Resources from the Ocean (Section 3)</vt:lpstr>
      <vt:lpstr>Slide 20</vt:lpstr>
      <vt:lpstr>AQUACULTURE</vt:lpstr>
      <vt:lpstr>NONLIVING RESOURCES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HABITATS</dc:title>
  <dc:creator>jluckey</dc:creator>
  <cp:lastModifiedBy>jluckey</cp:lastModifiedBy>
  <cp:revision>6</cp:revision>
  <dcterms:created xsi:type="dcterms:W3CDTF">2012-05-23T00:36:43Z</dcterms:created>
  <dcterms:modified xsi:type="dcterms:W3CDTF">2012-05-29T23:06:03Z</dcterms:modified>
</cp:coreProperties>
</file>